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74" r:id="rId3"/>
    <p:sldId id="335" r:id="rId4"/>
    <p:sldId id="336" r:id="rId5"/>
    <p:sldId id="321" r:id="rId6"/>
    <p:sldId id="338" r:id="rId7"/>
    <p:sldId id="337" r:id="rId8"/>
    <p:sldId id="334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D17B6-B93C-438F-AE0E-851DE92B0A90}" type="datetimeFigureOut">
              <a:rPr lang="en-US" smtClean="0"/>
              <a:pPr/>
              <a:t>13-Jul-18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DE3F6-70A4-459E-A2F4-786D13066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78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13-Jul-18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13-Jul-18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13-Jul-18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13-Jul-18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13-Jul-18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13-Jul-18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13-Jul-18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13-Jul-18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13-Jul-18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13-Jul-18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13-Jul-18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1F253D-F3BA-4BCC-8863-DB10598E080D}" type="datetimeFigureOut">
              <a:rPr lang="en-US" smtClean="0"/>
              <a:pPr/>
              <a:t>13-Jul-18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52400"/>
            <a:ext cx="73914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500" b="1" dirty="0" smtClean="0">
              <a:latin typeface="Arial Rounded MT Bold" pitchFamily="34" charset="0"/>
              <a:cs typeface="Aharoni" pitchFamily="2" charset="-79"/>
            </a:endParaRPr>
          </a:p>
          <a:p>
            <a:pPr algn="r"/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ME 141</a:t>
            </a:r>
          </a:p>
          <a:p>
            <a:pPr algn="r"/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Engineering Mechanics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3600271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Portion 10</a:t>
            </a:r>
          </a:p>
          <a:p>
            <a:pPr algn="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Kinetics: Work and Energy Approach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5181600"/>
            <a:ext cx="4724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Partha Kumar Das</a:t>
            </a:r>
          </a:p>
          <a:p>
            <a:pPr algn="r"/>
            <a:r>
              <a:rPr lang="en-US" dirty="0" smtClean="0">
                <a:latin typeface="Andalus" pitchFamily="18" charset="-78"/>
                <a:cs typeface="Andalus" pitchFamily="18" charset="-78"/>
              </a:rPr>
              <a:t>Assistant Professor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r"/>
            <a:r>
              <a:rPr lang="en-US" dirty="0" smtClean="0">
                <a:latin typeface="Andalus" pitchFamily="18" charset="-78"/>
                <a:cs typeface="Andalus" pitchFamily="18" charset="-78"/>
              </a:rPr>
              <a:t>Department of Mechanical Engineering, BUET</a:t>
            </a:r>
          </a:p>
          <a:p>
            <a:pPr algn="r"/>
            <a:r>
              <a:rPr lang="en-US" dirty="0" smtClean="0">
                <a:latin typeface="Andalus" pitchFamily="18" charset="-78"/>
                <a:cs typeface="Andalus" pitchFamily="18" charset="-78"/>
              </a:rPr>
              <a:t>http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//parthakdas.buet.ac.bd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9530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-22086"/>
            <a:ext cx="85344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Principle of Work and Energy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AutoShape 2" descr="Image result for Ikitsuki 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55575" y="685037"/>
                <a:ext cx="4873625" cy="4021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Considering of a particle moving from an initial position A1 to the final position A2 with the action of a force F.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1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 smtClean="0"/>
                  <a:t> or,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𝑚𝑣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𝑑𝑣</m:t>
                    </m:r>
                  </m:oMath>
                </a14:m>
                <a:endParaRPr lang="en-US" sz="2400" dirty="0" smtClean="0"/>
              </a:p>
              <a:p>
                <a:pPr algn="ctr"/>
                <a:endParaRPr lang="en-US" sz="1200" dirty="0"/>
              </a:p>
              <a:p>
                <a:pPr algn="just"/>
                <a:r>
                  <a:rPr lang="en-US" dirty="0" smtClean="0"/>
                  <a:t>Integrating from A1 to A2,</a:t>
                </a:r>
              </a:p>
              <a:p>
                <a:pPr algn="ctr"/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𝑑𝑠</m:t>
                        </m:r>
                      </m:e>
                    </m:nary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</m:t>
                    </m:r>
                    <m:nary>
                      <m:nary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𝑣𝑑𝑣</m:t>
                        </m:r>
                      </m:e>
                    </m:nary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pPr algn="just"/>
                <a:endParaRPr lang="en-US" sz="1400" dirty="0" smtClean="0"/>
              </a:p>
              <a:p>
                <a:pPr algn="just"/>
                <a:r>
                  <a:rPr lang="en-US" dirty="0" smtClean="0"/>
                  <a:t>The left hand side of the equation represents the 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work done (U) </a:t>
                </a:r>
                <a:r>
                  <a:rPr lang="en-US" dirty="0" smtClean="0"/>
                  <a:t>by the force </a:t>
                </a:r>
                <a:r>
                  <a:rPr lang="en-US" b="1" dirty="0" smtClean="0"/>
                  <a:t>F </a:t>
                </a:r>
                <a:r>
                  <a:rPr lang="en-US" dirty="0" smtClean="0"/>
                  <a:t>on the particle that moves the particle from A1 to A2 at a distance (s2-s1). 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75" y="685037"/>
                <a:ext cx="4873625" cy="4021742"/>
              </a:xfrm>
              <a:prstGeom prst="rect">
                <a:avLst/>
              </a:prstGeom>
              <a:blipFill rotWithShape="0">
                <a:blip r:embed="rId2"/>
                <a:stretch>
                  <a:fillRect l="-1126" t="-758" r="-1752" b="-1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148760"/>
            <a:ext cx="3775136" cy="281364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55575" y="4648200"/>
                <a:ext cx="8801161" cy="2400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On the other hand, the right hand side of the equation is the difference between 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kinetic 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energies (T)</a:t>
                </a:r>
                <a:r>
                  <a:rPr lang="en-US" dirty="0" smtClean="0"/>
                  <a:t> of the particle at two points A2 and A1, respectively.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2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3200" b="1" dirty="0" smtClean="0"/>
              </a:p>
              <a:p>
                <a:pPr algn="just"/>
                <a:r>
                  <a:rPr lang="en-US" b="1" dirty="0" smtClean="0"/>
                  <a:t>This is the representative equation of </a:t>
                </a:r>
                <a:r>
                  <a:rPr lang="en-US" b="1" u="sng" dirty="0" smtClean="0"/>
                  <a:t>principle of work and energy</a:t>
                </a:r>
                <a:r>
                  <a:rPr lang="en-US" b="1" dirty="0" smtClean="0"/>
                  <a:t>: </a:t>
                </a:r>
                <a:r>
                  <a:rPr lang="en-US" b="1" u="sng" dirty="0" smtClean="0"/>
                  <a:t>The Work done on a particle causes a change in the kinetic energy of the particle and the value of the work done is essentially equal to the change in kinetic energy.</a:t>
                </a:r>
                <a:r>
                  <a:rPr lang="en-US" b="1" dirty="0" smtClean="0"/>
                  <a:t> </a:t>
                </a:r>
                <a:endParaRPr lang="en-US" b="1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75" y="4648200"/>
                <a:ext cx="8801161" cy="2400657"/>
              </a:xfrm>
              <a:prstGeom prst="rect">
                <a:avLst/>
              </a:prstGeom>
              <a:blipFill rotWithShape="0">
                <a:blip r:embed="rId4"/>
                <a:stretch>
                  <a:fillRect l="-1455" t="-1527" r="-6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-22086"/>
            <a:ext cx="85344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Work Done due to Gravity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AutoShape 2" descr="Image result for Ikitsuki 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55575" y="685037"/>
                <a:ext cx="5171737" cy="2642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dirty="0" smtClean="0"/>
                  <a:t>From the expression of work done on a particle,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𝑊𝑑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  <a:p>
                <a:pPr algn="just"/>
                <a:r>
                  <a:rPr lang="en-US" sz="2000" dirty="0" smtClean="0"/>
                  <a:t>The negative results from the opposite direction of force and motion.</a:t>
                </a:r>
              </a:p>
              <a:p>
                <a:pPr algn="just"/>
                <a:endParaRPr lang="en-US" sz="2000" dirty="0" smtClean="0"/>
              </a:p>
              <a:p>
                <a:pPr algn="just"/>
                <a:r>
                  <a:rPr lang="en-US" sz="2000" dirty="0" smtClean="0"/>
                  <a:t>Thus, work done due to gravity,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75" y="685037"/>
                <a:ext cx="5171737" cy="2642326"/>
              </a:xfrm>
              <a:prstGeom prst="rect">
                <a:avLst/>
              </a:prstGeom>
              <a:blipFill rotWithShape="0">
                <a:blip r:embed="rId2"/>
                <a:stretch>
                  <a:fillRect l="-1297" t="-1152" r="-1179" b="-2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63596" y="4127718"/>
                <a:ext cx="8801161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chemeClr val="tx1"/>
                    </a:solidFill>
                  </a:rPr>
                  <a:t> = -</a:t>
                </a:r>
                <a:r>
                  <a:rPr lang="en-US" sz="2000" b="1" i="1" dirty="0">
                    <a:solidFill>
                      <a:schemeClr val="tx1"/>
                    </a:solidFill>
                  </a:rPr>
                  <a:t>W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chemeClr val="tx1"/>
                    </a:solidFill>
                  </a:rPr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chemeClr val="tx1"/>
                    </a:solidFill>
                  </a:rPr>
                  <a:t>)=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b="1" i="1" dirty="0">
                    <a:solidFill>
                      <a:schemeClr val="tx1"/>
                    </a:solidFill>
                  </a:rPr>
                  <a:t>W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chemeClr val="tx1"/>
                    </a:solidFill>
                  </a:rPr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chemeClr val="tx1"/>
                    </a:solidFill>
                  </a:rPr>
                  <a:t>)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=</a:t>
                </a:r>
                <a:r>
                  <a:rPr lang="en-US" sz="2000" b="1" i="1" dirty="0">
                    <a:solidFill>
                      <a:schemeClr val="tx1"/>
                    </a:solidFill>
                  </a:rPr>
                  <a:t>mg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chemeClr val="tx1"/>
                    </a:solidFill>
                  </a:rPr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chemeClr val="tx1"/>
                    </a:solidFill>
                  </a:rPr>
                  <a:t>)=</a:t>
                </a:r>
                <a:r>
                  <a:rPr lang="en-US" sz="2000" b="1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b="1" i="1" dirty="0">
                    <a:solidFill>
                      <a:schemeClr val="tx1"/>
                    </a:solidFill>
                  </a:rPr>
                  <a:t>mg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chemeClr val="tx1"/>
                    </a:solidFill>
                  </a:rPr>
                  <a:t>-</a:t>
                </a:r>
                <a:r>
                  <a:rPr lang="en-US" sz="2000" b="1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b="1" i="1" dirty="0">
                    <a:solidFill>
                      <a:schemeClr val="tx1"/>
                    </a:solidFill>
                  </a:rPr>
                  <a:t>mg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sz="2000" b="1" i="1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32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2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b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3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= </a:t>
                </a:r>
                <a:r>
                  <a:rPr lang="en-US" sz="3200" b="1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P1-P2</a:t>
                </a:r>
              </a:p>
              <a:p>
                <a:pPr algn="just"/>
                <a:r>
                  <a:rPr lang="en-US" sz="2000" b="1" i="1" dirty="0" smtClean="0"/>
                  <a:t>P1</a:t>
                </a:r>
                <a:r>
                  <a:rPr lang="en-US" sz="2000" b="1" dirty="0" smtClean="0"/>
                  <a:t> and </a:t>
                </a:r>
                <a:r>
                  <a:rPr lang="en-US" sz="2000" b="1" i="1" dirty="0" smtClean="0"/>
                  <a:t>P2</a:t>
                </a:r>
                <a:r>
                  <a:rPr lang="en-US" sz="2000" b="1" dirty="0" smtClean="0"/>
                  <a:t> are the potential energies at initial point and final point, respectively.</a:t>
                </a:r>
                <a:endParaRPr lang="en-US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96" y="4127718"/>
                <a:ext cx="8801161" cy="1815882"/>
              </a:xfrm>
              <a:prstGeom prst="rect">
                <a:avLst/>
              </a:prstGeom>
              <a:blipFill rotWithShape="0">
                <a:blip r:embed="rId3"/>
                <a:stretch>
                  <a:fillRect l="-762" t="-1678" r="-693" b="-5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886" y="762000"/>
            <a:ext cx="3356313" cy="313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01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-22086"/>
            <a:ext cx="85344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Work Done by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Spring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AutoShape 2" descr="Image result for Ikitsuki 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52400" y="1295400"/>
                <a:ext cx="5181600" cy="4294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dirty="0" smtClean="0"/>
                  <a:t>Let the position of an unreformed spring is the datum- from where the distance to be measured.</a:t>
                </a:r>
              </a:p>
              <a:p>
                <a:pPr algn="just"/>
                <a:r>
                  <a:rPr lang="en-US" sz="2000" dirty="0" smtClean="0"/>
                  <a:t>The force exerted by the spring on the body is</a:t>
                </a:r>
              </a:p>
              <a:p>
                <a:pPr algn="ctr"/>
                <a:r>
                  <a:rPr lang="en-US" sz="2800" i="1" dirty="0" smtClean="0"/>
                  <a:t>F = </a:t>
                </a:r>
                <a:r>
                  <a:rPr lang="en-US" sz="2800" i="1" dirty="0" err="1" smtClean="0"/>
                  <a:t>kx</a:t>
                </a:r>
                <a:endParaRPr lang="en-US" sz="2800" i="1" dirty="0" smtClean="0"/>
              </a:p>
              <a:p>
                <a:pPr algn="just"/>
                <a:r>
                  <a:rPr lang="en-US" sz="2000" dirty="0" smtClean="0"/>
                  <a:t>which is opposite to the displacement of the body.</a:t>
                </a:r>
                <a:r>
                  <a:rPr lang="en-US" sz="2000" dirty="0" smtClean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1−2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</m:oMath>
                </a14:m>
                <a:r>
                  <a:rPr lang="en-US" sz="2000" dirty="0" smtClean="0"/>
                  <a:t>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</m:oMath>
                </a14:m>
                <a:endParaRPr lang="en-US" sz="2000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1−2</m:t>
                        </m:r>
                      </m:sub>
                    </m:sSub>
                  </m:oMath>
                </a14:m>
                <a:r>
                  <a:rPr lang="en-US" sz="3200" b="1" i="1" dirty="0">
                    <a:solidFill>
                      <a:srgbClr val="0F6FC6">
                        <a:lumMod val="75000"/>
                      </a:srgbClr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sz="3200" b="1" dirty="0">
                    <a:solidFill>
                      <a:srgbClr val="0F6FC6">
                        <a:lumMod val="75000"/>
                      </a:srgbClr>
                    </a:solidFill>
                    <a:latin typeface="Cambria Math" panose="02040503050406030204" pitchFamily="18" charset="0"/>
                  </a:rPr>
                  <a:t>=</a:t>
                </a:r>
                <a:r>
                  <a:rPr lang="en-US" sz="3200" b="1" i="1" dirty="0">
                    <a:solidFill>
                      <a:srgbClr val="0F6FC6">
                        <a:lumMod val="75000"/>
                      </a:srgbClr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1" i="1">
                        <a:solidFill>
                          <a:srgbClr val="0F6FC6">
                            <a:lumMod val="75000"/>
                          </a:srgb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sSubSup>
                      <m:sSubSupPr>
                        <m:ctrlP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3200" b="1" i="1">
                        <a:solidFill>
                          <a:srgbClr val="0F6FC6">
                            <a:lumMod val="75000"/>
                          </a:srgb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1" i="1">
                        <a:solidFill>
                          <a:srgbClr val="0F6FC6">
                            <a:lumMod val="75000"/>
                          </a:srgb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sSubSup>
                      <m:sSubSupPr>
                        <m:ctrlP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3200" b="1" i="1" dirty="0">
                  <a:solidFill>
                    <a:srgbClr val="0F6FC6">
                      <a:lumMod val="75000"/>
                    </a:srgbClr>
                  </a:solidFill>
                  <a:latin typeface="Cambria Math" panose="02040503050406030204" pitchFamily="18" charset="0"/>
                </a:endParaRPr>
              </a:p>
              <a:p>
                <a:pPr lvl="0"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b="1" dirty="0">
                    <a:solidFill>
                      <a:srgbClr val="0F6FC6">
                        <a:lumMod val="75000"/>
                      </a:srgbClr>
                    </a:solidFill>
                  </a:rPr>
                  <a:t> </a:t>
                </a:r>
                <a:r>
                  <a:rPr lang="en-US" sz="3200" b="1" dirty="0">
                    <a:solidFill>
                      <a:srgbClr val="0F6FC6">
                        <a:lumMod val="75000"/>
                      </a:srgbClr>
                    </a:solidFill>
                  </a:rPr>
                  <a:t>= </a:t>
                </a:r>
                <a:r>
                  <a:rPr lang="en-US" sz="3200" b="1" i="1" dirty="0">
                    <a:solidFill>
                      <a:srgbClr val="0F6FC6">
                        <a:lumMod val="75000"/>
                      </a:srgbClr>
                    </a:solidFill>
                  </a:rPr>
                  <a:t>P1-P2</a:t>
                </a:r>
              </a:p>
              <a:p>
                <a:pPr algn="ctr"/>
                <a:endParaRPr lang="en-US" sz="2000" dirty="0" smtClean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295400"/>
                <a:ext cx="5181600" cy="4294765"/>
              </a:xfrm>
              <a:prstGeom prst="rect">
                <a:avLst/>
              </a:prstGeom>
              <a:blipFill rotWithShape="0">
                <a:blip r:embed="rId2"/>
                <a:stretch>
                  <a:fillRect l="-1176" t="-852" r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63596" y="5311914"/>
            <a:ext cx="8801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 smtClean="0"/>
              <a:t>P1</a:t>
            </a:r>
            <a:r>
              <a:rPr lang="en-US" sz="2000" b="1" dirty="0" smtClean="0"/>
              <a:t> and </a:t>
            </a:r>
            <a:r>
              <a:rPr lang="en-US" sz="2000" b="1" i="1" dirty="0" smtClean="0"/>
              <a:t>P2</a:t>
            </a:r>
            <a:r>
              <a:rPr lang="en-US" sz="2000" b="1" dirty="0" smtClean="0"/>
              <a:t> are the potential energies at initial point and final point, respectively.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295400"/>
            <a:ext cx="3683189" cy="349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68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96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" y="152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10.1</a:t>
            </a: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 (Beer Johnston_10th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edition_P13.9)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" y="762000"/>
            <a:ext cx="533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package is projected up a 15° incline at A with 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initial velocity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8 m/s. Knowing that the coefficient of kinetic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friction between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package and the incline is 0.12, determine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maximum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distance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that the package will move up the incline,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(b) the velocity of the package as it returns to its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original position.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900840"/>
            <a:ext cx="3403775" cy="1911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96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" y="152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10.2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(Beer Johnston_10th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edition_Ex13.4)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48768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2000-lb car starts from rest at point 1 and moves without friction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down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 shown.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Both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force exerted by the track on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 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 2, where the radius of curvature of the track is 20 ft.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Both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safe value of the radius of curvature at point 3.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3F2E5"/>
              </a:clrFrom>
              <a:clrTo>
                <a:srgbClr val="F3F2E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3400" y="756899"/>
            <a:ext cx="8153400" cy="40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43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96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" y="152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10.3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(Beer Johnston_10th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edition_P13.26 and 13.27)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1828800"/>
            <a:ext cx="533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3-kg block rests on top of a 2-kg block supported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 spring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constant 40 N/m. The upper block is suddenly removed.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Determine</a:t>
            </a:r>
          </a:p>
          <a:p>
            <a:pPr marL="342900" indent="-342900" algn="just">
              <a:buAutoNum type="alpha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maximum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speed reached by the 2-kg block,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lpha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maximum height reached 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2-kg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block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AutoNum type="alphaLcParenBoth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 1: 2 kg block is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attached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the spring,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CASE 1: 2 kg block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attached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spring.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765208"/>
            <a:ext cx="3257647" cy="433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6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514600"/>
            <a:ext cx="76200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END OF PORTION </a:t>
            </a:r>
            <a:r>
              <a:rPr lang="en-US" sz="2800" dirty="0" smtClean="0">
                <a:latin typeface="+mj-lt"/>
              </a:rPr>
              <a:t>10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4052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6514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Vector Mechanics for Engineers: Statics and Dynamics</a:t>
            </a:r>
          </a:p>
          <a:p>
            <a:pPr algn="just"/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Ferdinand Beer, Jr., E. Russell Johnston, David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Mazurek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Phillip Cornwell.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2415</TotalTime>
  <Words>412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Aharoni</vt:lpstr>
      <vt:lpstr>Andalus</vt:lpstr>
      <vt:lpstr>Arial</vt:lpstr>
      <vt:lpstr>Arial Rounded MT Bold</vt:lpstr>
      <vt:lpstr>Calibri</vt:lpstr>
      <vt:lpstr>Cambria Math</vt:lpstr>
      <vt:lpstr>Constantia</vt:lpstr>
      <vt:lpstr>Times New Roman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Partha Kumar Das</dc:creator>
  <cp:lastModifiedBy>Partha Kumar Das</cp:lastModifiedBy>
  <cp:revision>312</cp:revision>
  <dcterms:created xsi:type="dcterms:W3CDTF">2017-02-27T10:06:33Z</dcterms:created>
  <dcterms:modified xsi:type="dcterms:W3CDTF">2018-07-13T14:14:34Z</dcterms:modified>
</cp:coreProperties>
</file>