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74" r:id="rId3"/>
    <p:sldId id="335" r:id="rId4"/>
    <p:sldId id="336" r:id="rId5"/>
    <p:sldId id="321" r:id="rId6"/>
    <p:sldId id="338" r:id="rId7"/>
    <p:sldId id="337" r:id="rId8"/>
    <p:sldId id="334" r:id="rId9"/>
    <p:sldId id="27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3" autoAdjust="0"/>
    <p:restoredTop sz="94624" autoAdjust="0"/>
  </p:normalViewPr>
  <p:slideViewPr>
    <p:cSldViewPr>
      <p:cViewPr varScale="1">
        <p:scale>
          <a:sx n="66" d="100"/>
          <a:sy n="66" d="100"/>
        </p:scale>
        <p:origin x="1280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6D17B6-B93C-438F-AE0E-851DE92B0A90}" type="datetimeFigureOut">
              <a:rPr lang="en-US" smtClean="0"/>
              <a:pPr/>
              <a:t>13-Jul-18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3DE3F6-70A4-459E-A2F4-786D130661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578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253D-F3BA-4BCC-8863-DB10598E080D}" type="datetimeFigureOut">
              <a:rPr lang="en-US" smtClean="0"/>
              <a:pPr/>
              <a:t>13-Jul-18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73ECE-CA99-4965-A6E5-291666FE5B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253D-F3BA-4BCC-8863-DB10598E080D}" type="datetimeFigureOut">
              <a:rPr lang="en-US" smtClean="0"/>
              <a:pPr/>
              <a:t>13-Jul-18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73ECE-CA99-4965-A6E5-291666FE5B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253D-F3BA-4BCC-8863-DB10598E080D}" type="datetimeFigureOut">
              <a:rPr lang="en-US" smtClean="0"/>
              <a:pPr/>
              <a:t>13-Jul-18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73ECE-CA99-4965-A6E5-291666FE5B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253D-F3BA-4BCC-8863-DB10598E080D}" type="datetimeFigureOut">
              <a:rPr lang="en-US" smtClean="0"/>
              <a:pPr/>
              <a:t>13-Jul-18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73ECE-CA99-4965-A6E5-291666FE5B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253D-F3BA-4BCC-8863-DB10598E080D}" type="datetimeFigureOut">
              <a:rPr lang="en-US" smtClean="0"/>
              <a:pPr/>
              <a:t>13-Jul-18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73ECE-CA99-4965-A6E5-291666FE5B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253D-F3BA-4BCC-8863-DB10598E080D}" type="datetimeFigureOut">
              <a:rPr lang="en-US" smtClean="0"/>
              <a:pPr/>
              <a:t>13-Jul-18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73ECE-CA99-4965-A6E5-291666FE5B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253D-F3BA-4BCC-8863-DB10598E080D}" type="datetimeFigureOut">
              <a:rPr lang="en-US" smtClean="0"/>
              <a:pPr/>
              <a:t>13-Jul-18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73ECE-CA99-4965-A6E5-291666FE5B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253D-F3BA-4BCC-8863-DB10598E080D}" type="datetimeFigureOut">
              <a:rPr lang="en-US" smtClean="0"/>
              <a:pPr/>
              <a:t>13-Jul-18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73ECE-CA99-4965-A6E5-291666FE5B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253D-F3BA-4BCC-8863-DB10598E080D}" type="datetimeFigureOut">
              <a:rPr lang="en-US" smtClean="0"/>
              <a:pPr/>
              <a:t>13-Jul-18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73ECE-CA99-4965-A6E5-291666FE5B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253D-F3BA-4BCC-8863-DB10598E080D}" type="datetimeFigureOut">
              <a:rPr lang="en-US" smtClean="0"/>
              <a:pPr/>
              <a:t>13-Jul-18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73ECE-CA99-4965-A6E5-291666FE5B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253D-F3BA-4BCC-8863-DB10598E080D}" type="datetimeFigureOut">
              <a:rPr lang="en-US" smtClean="0"/>
              <a:pPr/>
              <a:t>13-Jul-18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AD73ECE-CA99-4965-A6E5-291666FE5B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11F253D-F3BA-4BCC-8863-DB10598E080D}" type="datetimeFigureOut">
              <a:rPr lang="en-US" smtClean="0"/>
              <a:pPr/>
              <a:t>13-Jul-18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AD73ECE-CA99-4965-A6E5-291666FE5BB8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  <a:alpha val="7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76400" y="152400"/>
            <a:ext cx="7391400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n-US" sz="2500" b="1" dirty="0" smtClean="0">
              <a:latin typeface="Arial Rounded MT Bold" pitchFamily="34" charset="0"/>
              <a:cs typeface="Aharoni" pitchFamily="2" charset="-79"/>
            </a:endParaRPr>
          </a:p>
          <a:p>
            <a:pPr algn="r"/>
            <a:r>
              <a:rPr lang="en-US" sz="5400" b="1" dirty="0" smtClean="0">
                <a:solidFill>
                  <a:schemeClr val="tx2">
                    <a:lumMod val="75000"/>
                  </a:schemeClr>
                </a:solidFill>
                <a:latin typeface="Andalus" pitchFamily="18" charset="-78"/>
                <a:cs typeface="Andalus" pitchFamily="18" charset="-78"/>
              </a:rPr>
              <a:t>ME 141</a:t>
            </a:r>
          </a:p>
          <a:p>
            <a:pPr algn="r"/>
            <a:r>
              <a:rPr lang="en-US" sz="4400" b="1" dirty="0" smtClean="0">
                <a:solidFill>
                  <a:schemeClr val="accent4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Engineering Mechanics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2400" y="3600271"/>
            <a:ext cx="8991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Portion 10</a:t>
            </a:r>
          </a:p>
          <a:p>
            <a:pPr algn="r"/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Kinetics: Work and Energy Approach</a:t>
            </a:r>
            <a:endParaRPr lang="en-US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19600" y="5181600"/>
            <a:ext cx="47244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200" b="1" dirty="0" smtClean="0">
                <a:latin typeface="Andalus" pitchFamily="18" charset="-78"/>
                <a:cs typeface="Andalus" pitchFamily="18" charset="-78"/>
              </a:rPr>
              <a:t>Partha Kumar Das</a:t>
            </a:r>
          </a:p>
          <a:p>
            <a:pPr algn="r"/>
            <a:r>
              <a:rPr lang="en-US" dirty="0" smtClean="0">
                <a:latin typeface="Andalus" pitchFamily="18" charset="-78"/>
                <a:cs typeface="Andalus" pitchFamily="18" charset="-78"/>
              </a:rPr>
              <a:t>Assistant Professor</a:t>
            </a:r>
            <a:endParaRPr lang="en-US" dirty="0" smtClean="0">
              <a:latin typeface="Andalus" pitchFamily="18" charset="-78"/>
              <a:cs typeface="Andalus" pitchFamily="18" charset="-78"/>
            </a:endParaRPr>
          </a:p>
          <a:p>
            <a:pPr algn="r"/>
            <a:r>
              <a:rPr lang="en-US" dirty="0" smtClean="0">
                <a:latin typeface="Andalus" pitchFamily="18" charset="-78"/>
                <a:cs typeface="Andalus" pitchFamily="18" charset="-78"/>
              </a:rPr>
              <a:t>Department of Mechanical Engineering, BUET</a:t>
            </a:r>
          </a:p>
          <a:p>
            <a:pPr algn="r"/>
            <a:r>
              <a:rPr lang="en-US" dirty="0" smtClean="0">
                <a:latin typeface="Andalus" pitchFamily="18" charset="-78"/>
                <a:cs typeface="Andalus" pitchFamily="18" charset="-78"/>
              </a:rPr>
              <a:t>http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//parthakdas.buet.ac.bd</a:t>
            </a:r>
            <a:endParaRPr lang="en-US" dirty="0">
              <a:latin typeface="Andalus" pitchFamily="18" charset="-78"/>
              <a:cs typeface="Andalus" pitchFamily="18" charset="-78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4953000"/>
            <a:ext cx="9144000" cy="1588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-22086"/>
            <a:ext cx="8534400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Principle of Work and Energy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0" y="685800"/>
            <a:ext cx="9144000" cy="1588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38" name="AutoShape 2" descr="Image result for Ikitsuki Brid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155575" y="685037"/>
                <a:ext cx="4873625" cy="40217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Considering of a particle moving from an initial position A1 to the final position A2 with the action of a force F.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𝑚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1"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dirty="0" smtClean="0"/>
                  <a:t> or,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𝑚</m:t>
                    </m:r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num>
                      <m:den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</m:oMath>
                </a14:m>
                <a:r>
                  <a:rPr lang="en-US" dirty="0" smtClean="0"/>
                  <a:t> =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𝑚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𝑑𝑣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den>
                    </m:f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en-US" dirty="0" smtClean="0"/>
                  <a:t> =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den>
                    </m:f>
                  </m:oMath>
                </a14:m>
                <a:endParaRPr lang="en-US" dirty="0" smtClean="0"/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𝑑𝑠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400" dirty="0" smtClean="0"/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𝑚𝑣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𝑑𝑣</m:t>
                    </m:r>
                  </m:oMath>
                </a14:m>
                <a:endParaRPr lang="en-US" sz="2400" dirty="0" smtClean="0"/>
              </a:p>
              <a:p>
                <a:pPr algn="ctr"/>
                <a:endParaRPr lang="en-US" sz="1200" dirty="0"/>
              </a:p>
              <a:p>
                <a:pPr algn="just"/>
                <a:r>
                  <a:rPr lang="en-US" dirty="0" smtClean="0"/>
                  <a:t>Integrating from A1 to A2,</a:t>
                </a:r>
              </a:p>
              <a:p>
                <a:pPr algn="ctr"/>
                <a14:m>
                  <m:oMath xmlns:m="http://schemas.openxmlformats.org/officeDocument/2006/math">
                    <m:nary>
                      <m:nary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sub>
                      <m:sup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sup>
                      <m:e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𝑑𝑠</m:t>
                        </m:r>
                      </m:e>
                    </m:nary>
                  </m:oMath>
                </a14:m>
                <a:r>
                  <a:rPr lang="en-US" dirty="0" smtClean="0"/>
                  <a:t>=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𝑚</m:t>
                    </m:r>
                    <m:nary>
                      <m:nary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sSub>
                          <m:sSub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sub>
                      <m:sup>
                        <m:sSub>
                          <m:sSubPr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sup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𝑣𝑑𝑣</m:t>
                        </m:r>
                      </m:e>
                    </m:nary>
                  </m:oMath>
                </a14:m>
                <a:r>
                  <a:rPr lang="en-US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𝑚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endParaRPr lang="en-US" dirty="0" smtClean="0"/>
              </a:p>
              <a:p>
                <a:pPr algn="just"/>
                <a:endParaRPr lang="en-US" sz="1400" dirty="0" smtClean="0"/>
              </a:p>
              <a:p>
                <a:pPr algn="just"/>
                <a:r>
                  <a:rPr lang="en-US" dirty="0" smtClean="0"/>
                  <a:t>The left hand side of the equation represents the </a:t>
                </a:r>
                <a:r>
                  <a:rPr lang="en-US" sz="2800" b="1" dirty="0" smtClean="0">
                    <a:solidFill>
                      <a:srgbClr val="FF0000"/>
                    </a:solidFill>
                  </a:rPr>
                  <a:t>work done (U) </a:t>
                </a:r>
                <a:r>
                  <a:rPr lang="en-US" dirty="0" smtClean="0"/>
                  <a:t>by the force </a:t>
                </a:r>
                <a:r>
                  <a:rPr lang="en-US" b="1" dirty="0" smtClean="0"/>
                  <a:t>F </a:t>
                </a:r>
                <a:r>
                  <a:rPr lang="en-US" dirty="0" smtClean="0"/>
                  <a:t>on the particle that moves the particle from A1 to A2 at a distance (s2-s1). </a:t>
                </a: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575" y="685037"/>
                <a:ext cx="4873625" cy="4021742"/>
              </a:xfrm>
              <a:prstGeom prst="rect">
                <a:avLst/>
              </a:prstGeom>
              <a:blipFill rotWithShape="0">
                <a:blip r:embed="rId2"/>
                <a:stretch>
                  <a:fillRect l="-1126" t="-758" r="-1752" b="-13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0" y="1148760"/>
            <a:ext cx="3775136" cy="281364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155575" y="4648200"/>
                <a:ext cx="8801161" cy="24006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On the other hand, the right hand side of the equation is the difference between </a:t>
                </a:r>
                <a:r>
                  <a:rPr lang="en-US" sz="2800" b="1" dirty="0">
                    <a:solidFill>
                      <a:srgbClr val="FF0000"/>
                    </a:solidFill>
                  </a:rPr>
                  <a:t>kinetic </a:t>
                </a:r>
                <a:r>
                  <a:rPr lang="en-US" sz="2800" b="1" dirty="0" smtClean="0">
                    <a:solidFill>
                      <a:srgbClr val="FF0000"/>
                    </a:solidFill>
                  </a:rPr>
                  <a:t>energies (T)</a:t>
                </a:r>
                <a:r>
                  <a:rPr lang="en-US" dirty="0" smtClean="0"/>
                  <a:t> of the particle at two points A2 and A1, respectively.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1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𝑼</m:t>
                          </m:r>
                        </m:e>
                        <m:sub>
                          <m:r>
                            <a:rPr lang="en-US" sz="3200" b="1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3200" b="1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200" b="1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32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3200" b="1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en-US" sz="3200" b="1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32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3200" b="1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en-US" sz="3200" b="1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n-US" sz="3200" b="1" dirty="0" smtClean="0"/>
              </a:p>
              <a:p>
                <a:pPr algn="just"/>
                <a:r>
                  <a:rPr lang="en-US" b="1" dirty="0" smtClean="0"/>
                  <a:t>This is the representative equation of </a:t>
                </a:r>
                <a:r>
                  <a:rPr lang="en-US" b="1" u="sng" dirty="0" smtClean="0"/>
                  <a:t>principle of work and energy</a:t>
                </a:r>
                <a:r>
                  <a:rPr lang="en-US" b="1" dirty="0" smtClean="0"/>
                  <a:t>: </a:t>
                </a:r>
                <a:r>
                  <a:rPr lang="en-US" b="1" u="sng" dirty="0" smtClean="0"/>
                  <a:t>The Work done on a particle causes a change in the kinetic energy of the particle and the value of the work done is essentially equal to the change in kinetic energy.</a:t>
                </a:r>
                <a:r>
                  <a:rPr lang="en-US" b="1" dirty="0" smtClean="0"/>
                  <a:t> </a:t>
                </a:r>
                <a:endParaRPr lang="en-US" b="1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575" y="4648200"/>
                <a:ext cx="8801161" cy="2400657"/>
              </a:xfrm>
              <a:prstGeom prst="rect">
                <a:avLst/>
              </a:prstGeom>
              <a:blipFill rotWithShape="0">
                <a:blip r:embed="rId4"/>
                <a:stretch>
                  <a:fillRect l="-1455" t="-1527" r="-6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-22086"/>
            <a:ext cx="8534400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Work Done due to Gravity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0" y="685800"/>
            <a:ext cx="9144000" cy="1588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38" name="AutoShape 2" descr="Image result for Ikitsuki Brid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155575" y="685037"/>
                <a:ext cx="5171737" cy="2642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2000" dirty="0" smtClean="0"/>
                  <a:t>From the expression of work done on a particle,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sub>
                        <m:sup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p>
                        <m:e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𝑑𝑠</m:t>
                          </m:r>
                        </m:e>
                      </m:nary>
                      <m:r>
                        <a:rPr lang="en-US" sz="2000" b="0" i="0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sub>
                        <m:sup>
                          <m:sSub>
                            <m:sSub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p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𝑊𝑑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nary>
                    </m:oMath>
                  </m:oMathPara>
                </a14:m>
                <a:endParaRPr lang="en-US" sz="2000" dirty="0"/>
              </a:p>
              <a:p>
                <a:pPr algn="just"/>
                <a:r>
                  <a:rPr lang="en-US" sz="2000" dirty="0" smtClean="0"/>
                  <a:t>The negative results from the opposite direction of force and motion.</a:t>
                </a:r>
              </a:p>
              <a:p>
                <a:pPr algn="just"/>
                <a:endParaRPr lang="en-US" sz="2000" dirty="0" smtClean="0"/>
              </a:p>
              <a:p>
                <a:pPr algn="just"/>
                <a:r>
                  <a:rPr lang="en-US" sz="2000" dirty="0" smtClean="0"/>
                  <a:t>Thus, work done due to gravity,</a:t>
                </a: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575" y="685037"/>
                <a:ext cx="5171737" cy="2642326"/>
              </a:xfrm>
              <a:prstGeom prst="rect">
                <a:avLst/>
              </a:prstGeom>
              <a:blipFill rotWithShape="0">
                <a:blip r:embed="rId2"/>
                <a:stretch>
                  <a:fillRect l="-1297" t="-1152" r="-1179" b="-29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163596" y="4127718"/>
                <a:ext cx="8801161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𝑼</m:t>
                        </m:r>
                      </m:e>
                      <m:sub>
                        <m:r>
                          <a:rPr lang="en-US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2000" b="1" dirty="0">
                    <a:solidFill>
                      <a:schemeClr val="tx1"/>
                    </a:solidFill>
                  </a:rPr>
                  <a:t> = -</a:t>
                </a:r>
                <a:r>
                  <a:rPr lang="en-US" sz="2000" b="1" i="1" dirty="0">
                    <a:solidFill>
                      <a:schemeClr val="tx1"/>
                    </a:solidFill>
                  </a:rPr>
                  <a:t>W</a:t>
                </a:r>
                <a:r>
                  <a:rPr lang="en-US" sz="2000" b="1" dirty="0">
                    <a:solidFill>
                      <a:schemeClr val="tx1"/>
                    </a:solidFill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b>
                        <m:r>
                          <a:rPr lang="en-US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2000" b="1" dirty="0">
                    <a:solidFill>
                      <a:schemeClr val="tx1"/>
                    </a:solidFill>
                  </a:rPr>
                  <a:t>-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b>
                        <m:r>
                          <a:rPr lang="en-US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2000" b="1" dirty="0">
                    <a:solidFill>
                      <a:schemeClr val="tx1"/>
                    </a:solidFill>
                  </a:rPr>
                  <a:t>)=</a:t>
                </a:r>
                <a:r>
                  <a:rPr lang="en-US" sz="2000" b="1" dirty="0">
                    <a:solidFill>
                      <a:schemeClr val="tx1"/>
                    </a:solidFill>
                  </a:rPr>
                  <a:t> </a:t>
                </a:r>
                <a:r>
                  <a:rPr lang="en-US" sz="2000" b="1" i="1" dirty="0">
                    <a:solidFill>
                      <a:schemeClr val="tx1"/>
                    </a:solidFill>
                  </a:rPr>
                  <a:t>W</a:t>
                </a:r>
                <a:r>
                  <a:rPr lang="en-US" sz="2000" b="1" dirty="0">
                    <a:solidFill>
                      <a:schemeClr val="tx1"/>
                    </a:solidFill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b>
                        <m:r>
                          <a:rPr lang="en-US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2000" b="1" dirty="0">
                    <a:solidFill>
                      <a:schemeClr val="tx1"/>
                    </a:solidFill>
                  </a:rPr>
                  <a:t>-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b>
                        <m:r>
                          <a:rPr lang="en-US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2000" b="1" dirty="0">
                    <a:solidFill>
                      <a:schemeClr val="tx1"/>
                    </a:solidFill>
                  </a:rPr>
                  <a:t>)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𝑼</m:t>
                        </m:r>
                      </m:e>
                      <m:sub>
                        <m:r>
                          <a:rPr lang="en-US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2000" b="1" dirty="0">
                    <a:solidFill>
                      <a:schemeClr val="tx1"/>
                    </a:solidFill>
                  </a:rPr>
                  <a:t> </a:t>
                </a:r>
                <a:r>
                  <a:rPr lang="en-US" sz="2000" b="1" dirty="0">
                    <a:solidFill>
                      <a:schemeClr val="tx1"/>
                    </a:solidFill>
                  </a:rPr>
                  <a:t>=</a:t>
                </a:r>
                <a:r>
                  <a:rPr lang="en-US" sz="2000" b="1" i="1" dirty="0">
                    <a:solidFill>
                      <a:schemeClr val="tx1"/>
                    </a:solidFill>
                  </a:rPr>
                  <a:t>mg</a:t>
                </a:r>
                <a:r>
                  <a:rPr lang="en-US" sz="2000" b="1" dirty="0">
                    <a:solidFill>
                      <a:schemeClr val="tx1"/>
                    </a:solidFill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b>
                        <m:r>
                          <a:rPr lang="en-US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2000" b="1" dirty="0">
                    <a:solidFill>
                      <a:schemeClr val="tx1"/>
                    </a:solidFill>
                  </a:rPr>
                  <a:t>-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b>
                        <m:r>
                          <a:rPr lang="en-US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2000" b="1" dirty="0">
                    <a:solidFill>
                      <a:schemeClr val="tx1"/>
                    </a:solidFill>
                  </a:rPr>
                  <a:t>)=</a:t>
                </a:r>
                <a:r>
                  <a:rPr lang="en-US" sz="2000" b="1" i="1" dirty="0">
                    <a:solidFill>
                      <a:schemeClr val="tx1"/>
                    </a:solidFill>
                  </a:rPr>
                  <a:t> </a:t>
                </a:r>
                <a:r>
                  <a:rPr lang="en-US" sz="2000" b="1" i="1" dirty="0">
                    <a:solidFill>
                      <a:schemeClr val="tx1"/>
                    </a:solidFill>
                  </a:rPr>
                  <a:t>mg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b>
                        <m:r>
                          <a:rPr lang="en-US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2000" b="1" dirty="0">
                    <a:solidFill>
                      <a:schemeClr val="tx1"/>
                    </a:solidFill>
                  </a:rPr>
                  <a:t>-</a:t>
                </a:r>
                <a:r>
                  <a:rPr lang="en-US" sz="2000" b="1" i="1" dirty="0">
                    <a:solidFill>
                      <a:schemeClr val="tx1"/>
                    </a:solidFill>
                  </a:rPr>
                  <a:t> </a:t>
                </a:r>
                <a:r>
                  <a:rPr lang="en-US" sz="2000" b="1" i="1" dirty="0">
                    <a:solidFill>
                      <a:schemeClr val="tx1"/>
                    </a:solidFill>
                  </a:rPr>
                  <a:t>mg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b>
                        <m:r>
                          <a:rPr lang="en-US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endParaRPr lang="en-US" sz="2000" b="1" i="1" dirty="0" smtClean="0">
                  <a:solidFill>
                    <a:schemeClr val="accent1">
                      <a:lumMod val="75000"/>
                    </a:schemeClr>
                  </a:solidFill>
                </a:endParaRP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𝑼</m:t>
                        </m:r>
                      </m:e>
                      <m:sub>
                        <m:r>
                          <a:rPr lang="en-US" sz="32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32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3200" b="1" dirty="0">
                    <a:solidFill>
                      <a:schemeClr val="accent1">
                        <a:lumMod val="75000"/>
                      </a:schemeClr>
                    </a:solidFill>
                  </a:rPr>
                  <a:t> </a:t>
                </a:r>
                <a:r>
                  <a:rPr lang="en-US" sz="3200" b="1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= </a:t>
                </a:r>
                <a:r>
                  <a:rPr lang="en-US" sz="3200" b="1" i="1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P1-P2</a:t>
                </a:r>
              </a:p>
              <a:p>
                <a:pPr algn="just"/>
                <a:r>
                  <a:rPr lang="en-US" sz="2000" b="1" i="1" dirty="0" smtClean="0"/>
                  <a:t>P1</a:t>
                </a:r>
                <a:r>
                  <a:rPr lang="en-US" sz="2000" b="1" dirty="0" smtClean="0"/>
                  <a:t> and </a:t>
                </a:r>
                <a:r>
                  <a:rPr lang="en-US" sz="2000" b="1" i="1" dirty="0" smtClean="0"/>
                  <a:t>P2</a:t>
                </a:r>
                <a:r>
                  <a:rPr lang="en-US" sz="2000" b="1" dirty="0" smtClean="0"/>
                  <a:t> are the potential energies at initial point and final point, respectively.</a:t>
                </a:r>
                <a:endParaRPr lang="en-US" sz="2000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596" y="4127718"/>
                <a:ext cx="8801161" cy="1815882"/>
              </a:xfrm>
              <a:prstGeom prst="rect">
                <a:avLst/>
              </a:prstGeom>
              <a:blipFill rotWithShape="0">
                <a:blip r:embed="rId3"/>
                <a:stretch>
                  <a:fillRect l="-762" t="-1678" r="-693" b="-50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2886" y="762000"/>
            <a:ext cx="3356313" cy="3131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901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-22086"/>
            <a:ext cx="8534400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Work Done by 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Spring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0" y="685800"/>
            <a:ext cx="9144000" cy="1588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38" name="AutoShape 2" descr="Image result for Ikitsuki Brid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152400" y="1295400"/>
                <a:ext cx="5181600" cy="42947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2000" dirty="0" smtClean="0"/>
                  <a:t>Let the position of an unreformed spring is the datum- from where the distance to be measured.</a:t>
                </a:r>
              </a:p>
              <a:p>
                <a:pPr algn="just"/>
                <a:r>
                  <a:rPr lang="en-US" sz="2000" dirty="0" smtClean="0"/>
                  <a:t>The force exerted by the spring on the body is</a:t>
                </a:r>
              </a:p>
              <a:p>
                <a:pPr algn="ctr"/>
                <a:r>
                  <a:rPr lang="en-US" sz="2800" i="1" dirty="0" smtClean="0"/>
                  <a:t>F = </a:t>
                </a:r>
                <a:r>
                  <a:rPr lang="en-US" sz="2800" i="1" dirty="0" err="1" smtClean="0"/>
                  <a:t>kx</a:t>
                </a:r>
                <a:endParaRPr lang="en-US" sz="2800" i="1" dirty="0" smtClean="0"/>
              </a:p>
              <a:p>
                <a:pPr algn="just"/>
                <a:r>
                  <a:rPr lang="en-US" sz="2000" dirty="0" smtClean="0"/>
                  <a:t>which is opposite to the displacement of the body.</a:t>
                </a:r>
                <a:r>
                  <a:rPr lang="en-US" sz="2000" dirty="0" smtClean="0"/>
                  <a:t> 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1−2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sub>
                      <m:sup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sup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nary>
                  </m:oMath>
                </a14:m>
                <a:r>
                  <a:rPr lang="en-US" sz="2000" dirty="0" smtClean="0"/>
                  <a:t>=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sub>
                      <m:sup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sup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𝑘𝑥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nary>
                  </m:oMath>
                </a14:m>
                <a:endParaRPr lang="en-US" sz="2000" dirty="0" smtClean="0"/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>
                            <a:solidFill>
                              <a:srgbClr val="0F6FC6">
                                <a:lumMod val="75000"/>
                              </a:srgb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1">
                            <a:solidFill>
                              <a:srgbClr val="0F6FC6">
                                <a:lumMod val="75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sz="3200" b="1" i="1">
                            <a:solidFill>
                              <a:srgbClr val="0F6FC6">
                                <a:lumMod val="75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1−2</m:t>
                        </m:r>
                      </m:sub>
                    </m:sSub>
                  </m:oMath>
                </a14:m>
                <a:r>
                  <a:rPr lang="en-US" sz="3200" b="1" i="1" dirty="0">
                    <a:solidFill>
                      <a:srgbClr val="0F6FC6">
                        <a:lumMod val="75000"/>
                      </a:srgbClr>
                    </a:solidFill>
                    <a:latin typeface="Cambria Math" panose="02040503050406030204" pitchFamily="18" charset="0"/>
                  </a:rPr>
                  <a:t> </a:t>
                </a:r>
                <a:r>
                  <a:rPr lang="en-US" sz="3200" b="1" dirty="0">
                    <a:solidFill>
                      <a:srgbClr val="0F6FC6">
                        <a:lumMod val="75000"/>
                      </a:srgbClr>
                    </a:solidFill>
                    <a:latin typeface="Cambria Math" panose="02040503050406030204" pitchFamily="18" charset="0"/>
                  </a:rPr>
                  <a:t>=</a:t>
                </a:r>
                <a:r>
                  <a:rPr lang="en-US" sz="3200" b="1" i="1" dirty="0">
                    <a:solidFill>
                      <a:srgbClr val="0F6FC6">
                        <a:lumMod val="75000"/>
                      </a:srgbClr>
                    </a:solidFill>
                    <a:latin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0F6FC6">
                                <a:lumMod val="75000"/>
                              </a:srgb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>
                            <a:solidFill>
                              <a:srgbClr val="0F6FC6">
                                <a:lumMod val="75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3200" b="1" i="1">
                            <a:solidFill>
                              <a:srgbClr val="0F6FC6">
                                <a:lumMod val="75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3200" b="1" i="1">
                        <a:solidFill>
                          <a:srgbClr val="0F6FC6">
                            <a:lumMod val="75000"/>
                          </a:srgbClr>
                        </a:solidFill>
                        <a:latin typeface="Cambria Math" panose="02040503050406030204" pitchFamily="18" charset="0"/>
                      </a:rPr>
                      <m:t>𝑘</m:t>
                    </m:r>
                    <m:sSubSup>
                      <m:sSubSupPr>
                        <m:ctrlPr>
                          <a:rPr lang="en-US" sz="3200" b="1" i="1">
                            <a:solidFill>
                              <a:srgbClr val="0F6FC6">
                                <a:lumMod val="75000"/>
                              </a:srgbClr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3200" b="1" i="1">
                            <a:solidFill>
                              <a:srgbClr val="0F6FC6">
                                <a:lumMod val="75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3200" b="1" i="1">
                            <a:solidFill>
                              <a:srgbClr val="0F6FC6">
                                <a:lumMod val="75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sz="3200" b="1" i="1">
                            <a:solidFill>
                              <a:srgbClr val="0F6FC6">
                                <a:lumMod val="75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sz="3200" b="1" i="1">
                        <a:solidFill>
                          <a:srgbClr val="0F6FC6">
                            <a:lumMod val="75000"/>
                          </a:srgbClr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3200" b="1" i="1">
                            <a:solidFill>
                              <a:srgbClr val="0F6FC6">
                                <a:lumMod val="75000"/>
                              </a:srgb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>
                            <a:solidFill>
                              <a:srgbClr val="0F6FC6">
                                <a:lumMod val="75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3200" b="1" i="1">
                            <a:solidFill>
                              <a:srgbClr val="0F6FC6">
                                <a:lumMod val="75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3200" b="1" i="1">
                        <a:solidFill>
                          <a:srgbClr val="0F6FC6">
                            <a:lumMod val="75000"/>
                          </a:srgbClr>
                        </a:solidFill>
                        <a:latin typeface="Cambria Math" panose="02040503050406030204" pitchFamily="18" charset="0"/>
                      </a:rPr>
                      <m:t>𝑘</m:t>
                    </m:r>
                    <m:sSubSup>
                      <m:sSubSupPr>
                        <m:ctrlPr>
                          <a:rPr lang="en-US" sz="3200" b="1" i="1">
                            <a:solidFill>
                              <a:srgbClr val="0F6FC6">
                                <a:lumMod val="75000"/>
                              </a:srgbClr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3200" b="1" i="1">
                            <a:solidFill>
                              <a:srgbClr val="0F6FC6">
                                <a:lumMod val="75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3200" b="1" i="1">
                            <a:solidFill>
                              <a:srgbClr val="0F6FC6">
                                <a:lumMod val="75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sz="3200" b="1" i="1">
                            <a:solidFill>
                              <a:srgbClr val="0F6FC6">
                                <a:lumMod val="75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endParaRPr lang="en-US" sz="3200" b="1" i="1" dirty="0">
                  <a:solidFill>
                    <a:srgbClr val="0F6FC6">
                      <a:lumMod val="75000"/>
                    </a:srgbClr>
                  </a:solidFill>
                  <a:latin typeface="Cambria Math" panose="02040503050406030204" pitchFamily="18" charset="0"/>
                </a:endParaRPr>
              </a:p>
              <a:p>
                <a:pPr lvl="0"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>
                            <a:solidFill>
                              <a:srgbClr val="0F6FC6">
                                <a:lumMod val="75000"/>
                              </a:srgb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1">
                            <a:solidFill>
                              <a:srgbClr val="0F6FC6">
                                <a:lumMod val="75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𝑼</m:t>
                        </m:r>
                      </m:e>
                      <m:sub>
                        <m:r>
                          <a:rPr lang="en-US" sz="3200" b="1" i="1">
                            <a:solidFill>
                              <a:srgbClr val="0F6FC6">
                                <a:lumMod val="75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3200" b="1" i="1">
                            <a:solidFill>
                              <a:srgbClr val="0F6FC6">
                                <a:lumMod val="75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1" i="1">
                            <a:solidFill>
                              <a:srgbClr val="0F6FC6">
                                <a:lumMod val="75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3200" b="1" dirty="0">
                    <a:solidFill>
                      <a:srgbClr val="0F6FC6">
                        <a:lumMod val="75000"/>
                      </a:srgbClr>
                    </a:solidFill>
                  </a:rPr>
                  <a:t> </a:t>
                </a:r>
                <a:r>
                  <a:rPr lang="en-US" sz="3200" b="1" dirty="0">
                    <a:solidFill>
                      <a:srgbClr val="0F6FC6">
                        <a:lumMod val="75000"/>
                      </a:srgbClr>
                    </a:solidFill>
                  </a:rPr>
                  <a:t>= </a:t>
                </a:r>
                <a:r>
                  <a:rPr lang="en-US" sz="3200" b="1" i="1" dirty="0">
                    <a:solidFill>
                      <a:srgbClr val="0F6FC6">
                        <a:lumMod val="75000"/>
                      </a:srgbClr>
                    </a:solidFill>
                  </a:rPr>
                  <a:t>P1-P2</a:t>
                </a:r>
              </a:p>
              <a:p>
                <a:pPr algn="ctr"/>
                <a:endParaRPr lang="en-US" sz="2000" dirty="0" smtClean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1295400"/>
                <a:ext cx="5181600" cy="4294765"/>
              </a:xfrm>
              <a:prstGeom prst="rect">
                <a:avLst/>
              </a:prstGeom>
              <a:blipFill rotWithShape="0">
                <a:blip r:embed="rId2"/>
                <a:stretch>
                  <a:fillRect l="-1176" t="-852" r="-1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163596" y="5311914"/>
            <a:ext cx="88011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i="1" dirty="0" smtClean="0"/>
              <a:t>P1</a:t>
            </a:r>
            <a:r>
              <a:rPr lang="en-US" sz="2000" b="1" dirty="0" smtClean="0"/>
              <a:t> and </a:t>
            </a:r>
            <a:r>
              <a:rPr lang="en-US" sz="2000" b="1" i="1" dirty="0" smtClean="0"/>
              <a:t>P2</a:t>
            </a:r>
            <a:r>
              <a:rPr lang="en-US" sz="2000" b="1" dirty="0" smtClean="0"/>
              <a:t> are the potential energies at initial point and final point, respectively.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0200" y="1295400"/>
            <a:ext cx="3683189" cy="3499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6687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0" y="609600"/>
            <a:ext cx="9144000" cy="1588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6200" y="152400"/>
            <a:ext cx="662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Problem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10.1</a:t>
            </a:r>
            <a:r>
              <a:rPr lang="en-US" sz="1050" dirty="0">
                <a:latin typeface="Times New Roman" pitchFamily="18" charset="0"/>
                <a:cs typeface="Times New Roman" pitchFamily="18" charset="0"/>
              </a:rPr>
              <a:t> (Beer Johnston_10th </a:t>
            </a:r>
            <a:r>
              <a:rPr lang="en-US" sz="1050" dirty="0" smtClean="0">
                <a:latin typeface="Times New Roman" pitchFamily="18" charset="0"/>
                <a:cs typeface="Times New Roman" pitchFamily="18" charset="0"/>
              </a:rPr>
              <a:t>edition_P13.9)</a:t>
            </a:r>
            <a:endParaRPr lang="en-US" sz="105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6200" y="762000"/>
            <a:ext cx="533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A package is projected up a 15° incline at A with an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initial velocity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8 m/s. Knowing that the coefficient of kinetic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friction between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package and the incline is 0.12, determine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maximum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distance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that the package will move up the incline,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(b) the velocity of the package as it returns to its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original position.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800" y="900840"/>
            <a:ext cx="3403775" cy="19114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0" y="609600"/>
            <a:ext cx="9144000" cy="1588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6200" y="152400"/>
            <a:ext cx="662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Problem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10.2</a:t>
            </a:r>
            <a:r>
              <a:rPr lang="en-US" sz="10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50" dirty="0">
                <a:latin typeface="Times New Roman" pitchFamily="18" charset="0"/>
                <a:cs typeface="Times New Roman" pitchFamily="18" charset="0"/>
              </a:rPr>
              <a:t>(Beer Johnston_10th </a:t>
            </a:r>
            <a:r>
              <a:rPr lang="en-US" sz="1050" dirty="0" smtClean="0">
                <a:latin typeface="Times New Roman" pitchFamily="18" charset="0"/>
                <a:cs typeface="Times New Roman" pitchFamily="18" charset="0"/>
              </a:rPr>
              <a:t>edition_Ex13.4)</a:t>
            </a:r>
            <a:endParaRPr lang="en-US" sz="105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81000" y="4876800"/>
            <a:ext cx="8458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2000-lb car starts from rest at point 1 and moves without friction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down 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track shown.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lphaLcParenBoth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Determine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force exerted by the track on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 at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point 2, where the radius of curvature of the track is 20 ft.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lphaLcParenBoth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Determine 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minimum safe value of the radius of curvature at point 3.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clrChange>
              <a:clrFrom>
                <a:srgbClr val="F3F2E5"/>
              </a:clrFrom>
              <a:clrTo>
                <a:srgbClr val="F3F2E5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33400" y="756899"/>
            <a:ext cx="8153400" cy="4043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434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0" y="609600"/>
            <a:ext cx="9144000" cy="1588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6200" y="152400"/>
            <a:ext cx="662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Problem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10.3</a:t>
            </a:r>
            <a:r>
              <a:rPr lang="en-US" sz="10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50" dirty="0">
                <a:latin typeface="Times New Roman" pitchFamily="18" charset="0"/>
                <a:cs typeface="Times New Roman" pitchFamily="18" charset="0"/>
              </a:rPr>
              <a:t>(Beer Johnston_10th </a:t>
            </a:r>
            <a:r>
              <a:rPr lang="en-US" sz="1050" dirty="0" smtClean="0">
                <a:latin typeface="Times New Roman" pitchFamily="18" charset="0"/>
                <a:cs typeface="Times New Roman" pitchFamily="18" charset="0"/>
              </a:rPr>
              <a:t>edition_P13.26 and 13.27)</a:t>
            </a:r>
            <a:endParaRPr lang="en-US" sz="105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28600" y="1828800"/>
            <a:ext cx="533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A 3-kg block rests on top of a 2-kg block supported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by a spring of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constant 40 N/m. The upper block is suddenly removed.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Determine</a:t>
            </a:r>
          </a:p>
          <a:p>
            <a:pPr marL="342900" indent="-342900" algn="just">
              <a:buAutoNum type="alphaLcParenBoth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maximum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speed reached by the 2-kg block,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lphaLcParenBoth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maximum height reached by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2-kg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block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>
              <a:buAutoNum type="alphaLcParenBoth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CASE 1: 2 kg block is </a:t>
            </a:r>
            <a:r>
              <a:rPr lang="en-US" u="sng" dirty="0">
                <a:latin typeface="Times New Roman" pitchFamily="18" charset="0"/>
                <a:cs typeface="Times New Roman" pitchFamily="18" charset="0"/>
              </a:rPr>
              <a:t>not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attached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the spring,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CASE 1: 2 kg block is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attached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to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spring.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800" y="765208"/>
            <a:ext cx="3257647" cy="4332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865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2514600"/>
            <a:ext cx="7620000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END OF PORTION </a:t>
            </a:r>
            <a:r>
              <a:rPr lang="en-US" sz="2800" dirty="0" smtClean="0">
                <a:latin typeface="+mj-lt"/>
              </a:rPr>
              <a:t>10</a:t>
            </a: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640524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06514"/>
            <a:ext cx="853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References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1066800"/>
            <a:ext cx="8686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Vector Mechanics for Engineers: Statics and Dynamics</a:t>
            </a:r>
          </a:p>
          <a:p>
            <a:pPr algn="just"/>
            <a:r>
              <a:rPr lang="en-US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Ferdinand Beer, Jr., E. Russell Johnston, David </a:t>
            </a:r>
            <a:r>
              <a:rPr lang="en-US" sz="2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Mazurek</a:t>
            </a:r>
            <a:r>
              <a:rPr lang="en-US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Phillip Cornwell.</a:t>
            </a:r>
            <a:endPara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2415</TotalTime>
  <Words>412</Words>
  <Application>Microsoft Office PowerPoint</Application>
  <PresentationFormat>On-screen Show (4:3)</PresentationFormat>
  <Paragraphs>59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20" baseType="lpstr">
      <vt:lpstr>Aharoni</vt:lpstr>
      <vt:lpstr>Andalus</vt:lpstr>
      <vt:lpstr>Arial</vt:lpstr>
      <vt:lpstr>Arial Rounded MT Bold</vt:lpstr>
      <vt:lpstr>Calibri</vt:lpstr>
      <vt:lpstr>Cambria Math</vt:lpstr>
      <vt:lpstr>Constantia</vt:lpstr>
      <vt:lpstr>Times New Roman</vt:lpstr>
      <vt:lpstr>Wingdings</vt:lpstr>
      <vt:lpstr>Wingdings 2</vt:lpstr>
      <vt:lpstr>Flow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Partha Kumar Das</dc:creator>
  <cp:lastModifiedBy>Partha Kumar Das</cp:lastModifiedBy>
  <cp:revision>312</cp:revision>
  <dcterms:created xsi:type="dcterms:W3CDTF">2017-02-27T10:06:33Z</dcterms:created>
  <dcterms:modified xsi:type="dcterms:W3CDTF">2018-07-13T14:14:34Z</dcterms:modified>
</cp:coreProperties>
</file>